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5" r:id="rId8"/>
    <p:sldId id="686" r:id="rId9"/>
    <p:sldId id="687" r:id="rId10"/>
    <p:sldId id="688" r:id="rId11"/>
    <p:sldId id="689" r:id="rId12"/>
    <p:sldId id="690" r:id="rId13"/>
    <p:sldId id="691" r:id="rId14"/>
    <p:sldId id="692" r:id="rId15"/>
    <p:sldId id="693" r:id="rId16"/>
    <p:sldId id="694" r:id="rId17"/>
    <p:sldId id="695" r:id="rId18"/>
    <p:sldId id="697" r:id="rId19"/>
    <p:sldId id="696" r:id="rId20"/>
    <p:sldId id="698" r:id="rId21"/>
    <p:sldId id="699" r:id="rId22"/>
    <p:sldId id="700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собствен блок" id="{B9F6E15E-4845-4AE3-8AD1-1800D8DFA388}">
          <p14:sldIdLst>
            <p14:sldId id="610"/>
            <p14:sldId id="587"/>
          </p14:sldIdLst>
        </p14:section>
        <p14:section name="Създаване на собствен блок" id="{BDD1AE39-3CC6-4543-88C2-EEC2CB56FB68}">
          <p14:sldIdLst>
            <p14:sldId id="664"/>
            <p14:sldId id="635"/>
            <p14:sldId id="685"/>
            <p14:sldId id="686"/>
            <p14:sldId id="687"/>
            <p14:sldId id="688"/>
            <p14:sldId id="689"/>
          </p14:sldIdLst>
        </p14:section>
        <p14:section name="Собствен блок с параметър" id="{F4B76974-747A-4BF1-9DB1-EB905D76B652}">
          <p14:sldIdLst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Собствен блок с повече от един параметър" id="{9947A4D5-CCDA-4F03-9E4F-FB23F43E4EE2}">
          <p14:sldIdLst>
            <p14:sldId id="697"/>
            <p14:sldId id="696"/>
            <p14:sldId id="698"/>
            <p14:sldId id="699"/>
            <p14:sldId id="70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1"/>
            <a:ext cx="12192000" cy="579436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143000" y="1543050"/>
            <a:ext cx="5400675" cy="1476375"/>
          </a:xfrm>
          <a:prstGeom prst="wedgeRoundRectCallout">
            <a:avLst>
              <a:gd name="adj1" fmla="val 33312"/>
              <a:gd name="adj2" fmla="val 90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го преизползваме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2019299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първоначални координати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66010" y="4027490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използваме нашия блок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48325" y="4533900"/>
            <a:ext cx="1400176" cy="6126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552700" y="5219699"/>
            <a:ext cx="3495675" cy="1441364"/>
          </a:xfrm>
          <a:prstGeom prst="wedgeRoundRectCallout">
            <a:avLst>
              <a:gd name="adj1" fmla="val 37750"/>
              <a:gd name="adj2" fmla="val -676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нови координати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814949"/>
            <a:ext cx="8194759" cy="4090550"/>
          </a:xfrm>
          <a:prstGeom prst="rect">
            <a:avLst/>
          </a:prstGeom>
          <a:ln>
            <a:solidFill>
              <a:srgbClr val="D1D5DD"/>
            </a:solidFill>
          </a:ln>
        </p:spPr>
      </p:pic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Собствен блок с параметър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Добавяне на входни данни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2018033"/>
            <a:ext cx="3072157" cy="14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Параметър</a:t>
            </a:r>
            <a:r>
              <a:rPr lang="bg-BG" dirty="0" smtClean="0"/>
              <a:t> – </a:t>
            </a:r>
            <a:r>
              <a:rPr lang="bg-BG" b="1" dirty="0" smtClean="0"/>
              <a:t>входна</a:t>
            </a:r>
            <a:r>
              <a:rPr lang="bg-BG" dirty="0" smtClean="0"/>
              <a:t> </a:t>
            </a:r>
            <a:r>
              <a:rPr lang="bg-BG" b="1" dirty="0" smtClean="0"/>
              <a:t>стойност</a:t>
            </a:r>
            <a:r>
              <a:rPr lang="bg-BG" dirty="0"/>
              <a:t> </a:t>
            </a:r>
            <a:r>
              <a:rPr lang="bg-BG" dirty="0" smtClean="0"/>
              <a:t>на блок</a:t>
            </a:r>
          </a:p>
          <a:p>
            <a:pPr>
              <a:buClr>
                <a:schemeClr val="tx1"/>
              </a:buClr>
            </a:pPr>
            <a:r>
              <a:rPr lang="bg-BG" dirty="0" smtClean="0"/>
              <a:t>Подава се в блока, за да може да бъде </a:t>
            </a:r>
            <a:r>
              <a:rPr lang="bg-BG" b="1" dirty="0" smtClean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5620"/>
            <a:ext cx="12192001" cy="576238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351691" y="1196121"/>
            <a:ext cx="5873263" cy="1731718"/>
          </a:xfrm>
          <a:prstGeom prst="wedgeRoundRectCallout">
            <a:avLst>
              <a:gd name="adj1" fmla="val 38299"/>
              <a:gd name="adj2" fmla="val 883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дефиницията на собствен блок с параметър, може да използваме параметъра като стойност в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7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479"/>
            <a:ext cx="12192000" cy="58097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52755" y="1196120"/>
            <a:ext cx="4177145" cy="1661746"/>
          </a:xfrm>
          <a:prstGeom prst="wedgeRoundRectCallout">
            <a:avLst>
              <a:gd name="adj1" fmla="val -67380"/>
              <a:gd name="adj2" fmla="val 1281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58"/>
            <a:ext cx="12192000" cy="577594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6883" y="4624078"/>
            <a:ext cx="4756545" cy="1773115"/>
          </a:xfrm>
          <a:prstGeom prst="wedgeRoundRectCallout">
            <a:avLst>
              <a:gd name="adj1" fmla="val 57826"/>
              <a:gd name="adj2" fmla="val -339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го преизползваме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1802" y="3663684"/>
            <a:ext cx="743683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1801" y="4722730"/>
            <a:ext cx="743683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31801" y="5770907"/>
            <a:ext cx="682137" cy="29285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Полза от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0092" y="1076763"/>
            <a:ext cx="5457923" cy="832894"/>
          </a:xfrm>
        </p:spPr>
        <p:txBody>
          <a:bodyPr/>
          <a:lstStyle/>
          <a:p>
            <a:r>
              <a:rPr lang="bg-BG" dirty="0" smtClean="0"/>
              <a:t>Със собствен блок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02487" y="1120895"/>
            <a:ext cx="5426147" cy="720923"/>
          </a:xfrm>
        </p:spPr>
        <p:txBody>
          <a:bodyPr/>
          <a:lstStyle/>
          <a:p>
            <a:r>
              <a:rPr lang="bg-BG" dirty="0" smtClean="0"/>
              <a:t>Без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91" y="1729517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47" y="1729516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8612" y="2851840"/>
            <a:ext cx="1718806" cy="18431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9600" dirty="0" smtClean="0"/>
              <a:t>==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791225"/>
          </a:xfrm>
        </p:spPr>
        <p:txBody>
          <a:bodyPr/>
          <a:lstStyle/>
          <a:p>
            <a:r>
              <a:rPr lang="bg-BG" dirty="0" smtClean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99"/>
            <a:ext cx="12192000" cy="5914399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 bwMode="auto">
          <a:xfrm>
            <a:off x="9277349" y="2953593"/>
            <a:ext cx="2843699" cy="2537680"/>
          </a:xfrm>
          <a:prstGeom prst="wedgeRoundRectCallout">
            <a:avLst>
              <a:gd name="adj1" fmla="val -79002"/>
              <a:gd name="adj2" fmla="val -47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множество праметри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122001" y="4122655"/>
            <a:ext cx="5974374" cy="139232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2" y="2044709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и едновременно да бъдат използвани различни по вид 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собствен блок</a:t>
            </a:r>
            <a:r>
              <a:rPr lang="en-US" sz="3400" dirty="0" smtClean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 smtClean="0"/>
              <a:t>Създаване на </a:t>
            </a:r>
            <a:r>
              <a:rPr lang="bg-BG" sz="3400" b="1" dirty="0" smtClean="0"/>
              <a:t>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 smtClean="0"/>
              <a:t>Собствен блок с </a:t>
            </a:r>
            <a:r>
              <a:rPr lang="bg-BG" sz="3400" b="1" dirty="0" smtClean="0">
                <a:solidFill>
                  <a:schemeClr val="bg1"/>
                </a:solidFill>
              </a:rPr>
              <a:t>параметът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</a:t>
            </a:r>
            <a:r>
              <a:rPr lang="bg-BG" b="1" dirty="0" smtClean="0"/>
              <a:t>параметър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428"/>
            <a:ext cx="12192000" cy="58096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181724" y="3933825"/>
            <a:ext cx="4391025" cy="1838325"/>
          </a:xfrm>
          <a:prstGeom prst="wedgeRoundRectCallout">
            <a:avLst>
              <a:gd name="adj1" fmla="val -77015"/>
              <a:gd name="adj2" fmla="val -44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праметрите може да 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581332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019676" y="1481032"/>
            <a:ext cx="4533899" cy="2786168"/>
          </a:xfrm>
          <a:prstGeom prst="wedgeRoundRectCallout">
            <a:avLst>
              <a:gd name="adj1" fmla="val -33573"/>
              <a:gd name="adj2" fmla="val 666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 да създаваме различни блокове за тях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581332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914775" y="1614382"/>
            <a:ext cx="4200482" cy="2252768"/>
          </a:xfrm>
          <a:prstGeom prst="wedgeRoundRectCallout">
            <a:avLst>
              <a:gd name="adj1" fmla="val 86734"/>
              <a:gd name="adj2" fmla="val 318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различни фигури с различни размери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696452" y="2570080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 smtClean="0">
                <a:solidFill>
                  <a:schemeClr val="bg2"/>
                </a:solidFill>
              </a:rPr>
              <a:t>– обединена </a:t>
            </a:r>
            <a:r>
              <a:rPr lang="bg-BG" sz="2900" b="1" dirty="0" smtClean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Параметър </a:t>
            </a:r>
            <a:r>
              <a:rPr lang="bg-BG" sz="2900" dirty="0" smtClean="0">
                <a:solidFill>
                  <a:schemeClr val="bg2"/>
                </a:solidFill>
              </a:rPr>
              <a:t>– входна стойност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Абстракция - </a:t>
            </a:r>
            <a:r>
              <a:rPr lang="bg-BG" sz="2900" dirty="0" smtClean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 smtClean="0">
                <a:solidFill>
                  <a:schemeClr val="bg2"/>
                </a:solidFill>
              </a:rPr>
              <a:t>за различни цели</a:t>
            </a: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</a:t>
            </a:r>
            <a:r>
              <a:rPr lang="bg-BG" sz="5400" dirty="0" smtClean="0"/>
              <a:t>собствен блок</a:t>
            </a:r>
            <a:r>
              <a:rPr lang="en-US" sz="5400" dirty="0" smtClean="0"/>
              <a:t>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Подпрограма</a:t>
            </a:r>
            <a:endParaRPr lang="bg-BG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4451835" y="1659649"/>
            <a:ext cx="3429001" cy="18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Собствен блок </a:t>
            </a:r>
            <a:r>
              <a:rPr lang="en-US" sz="3200" dirty="0"/>
              <a:t>– </a:t>
            </a:r>
            <a:r>
              <a:rPr lang="bg-BG" sz="3200" b="1" dirty="0" smtClean="0"/>
              <a:t>обединена група от блокове</a:t>
            </a:r>
            <a:r>
              <a:rPr lang="bg-BG" sz="3200" dirty="0" smtClean="0"/>
              <a:t>, на която е дадено име</a:t>
            </a:r>
          </a:p>
          <a:p>
            <a:pPr lvl="1">
              <a:buClr>
                <a:schemeClr val="tx1"/>
              </a:buClr>
            </a:pPr>
            <a:r>
              <a:rPr lang="bg-BG" sz="3000" b="1" dirty="0" smtClean="0"/>
              <a:t>Съкращава</a:t>
            </a:r>
            <a:r>
              <a:rPr lang="bg-BG" sz="3000" dirty="0" smtClean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000" b="1" dirty="0" smtClean="0"/>
              <a:t>Улеснява</a:t>
            </a:r>
            <a:r>
              <a:rPr lang="bg-BG" sz="3000" dirty="0" smtClean="0"/>
              <a:t> правенето на програми</a:t>
            </a:r>
            <a:endParaRPr lang="bg-BG" sz="3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bg-BG" sz="4000" dirty="0" smtClean="0"/>
              <a:t>Собствен блок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35" y="3297278"/>
            <a:ext cx="2220659" cy="337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7737270" y="3636037"/>
            <a:ext cx="3001606" cy="27000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5678415" y="4691949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9906"/>
            <a:ext cx="10961783" cy="768084"/>
          </a:xfrm>
        </p:spPr>
        <p:txBody>
          <a:bodyPr/>
          <a:lstStyle/>
          <a:p>
            <a:r>
              <a:rPr lang="bg-BG" sz="5400" dirty="0"/>
              <a:t>Създаване на собствен блок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82" y="1239715"/>
            <a:ext cx="2324834" cy="28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153"/>
            <a:ext cx="12192000" cy="588338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200400" y="2112881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826"/>
            <a:ext cx="12192000" cy="596610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96064" y="4114801"/>
            <a:ext cx="5977598" cy="139797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70176" y="1318846"/>
            <a:ext cx="2488223" cy="729761"/>
          </a:xfrm>
          <a:prstGeom prst="wedgeRoundRectCallout">
            <a:avLst>
              <a:gd name="adj1" fmla="val -94331"/>
              <a:gd name="adj2" fmla="val 1492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616"/>
            <a:ext cx="12192000" cy="577416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95523" y="1196120"/>
            <a:ext cx="4972050" cy="1543051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се добавя нов блок към секцията с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962774" y="1676401"/>
            <a:ext cx="4603637" cy="1476374"/>
          </a:xfrm>
          <a:prstGeom prst="wedgeRoundRectCallout">
            <a:avLst>
              <a:gd name="adj1" fmla="val -72438"/>
              <a:gd name="adj2" fmla="val 788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новия ни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5"/>
            <a:ext cx="12192000" cy="59158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553200" y="1113577"/>
            <a:ext cx="5305425" cy="1724025"/>
          </a:xfrm>
          <a:prstGeom prst="wedgeRoundRectCallout">
            <a:avLst>
              <a:gd name="adj1" fmla="val -63023"/>
              <a:gd name="adj2" fmla="val 42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блок правим логиката, която искаме да обединим в дадения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квадрат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05300" y="3374384"/>
            <a:ext cx="2381250" cy="24860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7422</TotalTime>
  <Words>542</Words>
  <Application>Microsoft Office PowerPoint</Application>
  <PresentationFormat>Widescreen</PresentationFormat>
  <Paragraphs>108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собствени блокове</vt:lpstr>
      <vt:lpstr>Съдържание</vt:lpstr>
      <vt:lpstr>PowerPoint Presentation</vt:lpstr>
      <vt:lpstr> Собствен блок</vt:lpstr>
      <vt:lpstr>PowerPoint Presentation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PowerPoint Presentation</vt:lpstr>
      <vt:lpstr>Параметър на собствен блок</vt:lpstr>
      <vt:lpstr>Собствен блок с параметър</vt:lpstr>
      <vt:lpstr>Собствен блок с параметър</vt:lpstr>
      <vt:lpstr>Собствен блок с параметър</vt:lpstr>
      <vt:lpstr>Полза от собствен блок</vt:lpstr>
      <vt:lpstr>PowerPoint Presentation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1036</cp:revision>
  <dcterms:created xsi:type="dcterms:W3CDTF">2018-05-23T13:08:44Z</dcterms:created>
  <dcterms:modified xsi:type="dcterms:W3CDTF">2023-08-24T15:08:38Z</dcterms:modified>
  <cp:category>computer programming, programming</cp:category>
</cp:coreProperties>
</file>